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8"/>
  </p:notes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9"/>
      <p:italic r:id="rId10"/>
    </p:embeddedFont>
    <p:embeddedFont>
      <p:font typeface="Lato" panose="020F0502020204030203" pitchFamily="34" charset="0"/>
      <p:regular r:id="rId11"/>
      <p:bold r:id="rId12"/>
      <p:italic r:id="rId13"/>
      <p:boldItalic r:id="rId14"/>
    </p:embeddedFont>
    <p:embeddedFont>
      <p:font typeface="Rockwell" panose="02060603020205020403" pitchFamily="18" charset="77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1"/>
  </p:normalViewPr>
  <p:slideViewPr>
    <p:cSldViewPr snapToGrid="0">
      <p:cViewPr varScale="1">
        <p:scale>
          <a:sx n="143" d="100"/>
          <a:sy n="143" d="100"/>
        </p:scale>
        <p:origin x="76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3A516F-8107-4181-A6BE-CE9EC3E7D21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FD42565-B629-4FE6-A1A2-E8A587D909AC}">
      <dgm:prSet/>
      <dgm:spPr/>
      <dgm:t>
        <a:bodyPr/>
        <a:lstStyle/>
        <a:p>
          <a:r>
            <a:rPr lang="en-US" dirty="0"/>
            <a:t>The tree shows how the surface-level conflict of team members arguing is a symptom originating from several root causes like having different priorities, miscommunication issues, and lack of clarity around assignments.</a:t>
          </a:r>
        </a:p>
      </dgm:t>
    </dgm:pt>
    <dgm:pt modelId="{97FEAF86-894F-483E-900A-0FBC3C96D18D}" type="parTrans" cxnId="{1CE94CEE-D823-40E8-8A95-5E9FDB5E88DB}">
      <dgm:prSet/>
      <dgm:spPr/>
      <dgm:t>
        <a:bodyPr/>
        <a:lstStyle/>
        <a:p>
          <a:endParaRPr lang="en-US"/>
        </a:p>
      </dgm:t>
    </dgm:pt>
    <dgm:pt modelId="{8AD22117-F28C-477D-8445-50611E760CE4}" type="sibTrans" cxnId="{1CE94CEE-D823-40E8-8A95-5E9FDB5E88DB}">
      <dgm:prSet/>
      <dgm:spPr/>
      <dgm:t>
        <a:bodyPr/>
        <a:lstStyle/>
        <a:p>
          <a:endParaRPr lang="en-US"/>
        </a:p>
      </dgm:t>
    </dgm:pt>
    <dgm:pt modelId="{2228372B-6404-4ED0-B31E-A53CAF1C05F2}">
      <dgm:prSet/>
      <dgm:spPr/>
      <dgm:t>
        <a:bodyPr/>
        <a:lstStyle/>
        <a:p>
          <a:r>
            <a:rPr lang="en-US"/>
            <a:t>The different priorities branch illustrates one possible root cause: team members may have different goals, like one member wanting the project done fast to an efficiency goal while others have different priorities.</a:t>
          </a:r>
        </a:p>
      </dgm:t>
    </dgm:pt>
    <dgm:pt modelId="{C8B66E45-CFF4-4E8C-81D8-F385C1B19BAF}" type="parTrans" cxnId="{17BEE19D-1EBE-43BA-94FD-D643D3E97C58}">
      <dgm:prSet/>
      <dgm:spPr/>
      <dgm:t>
        <a:bodyPr/>
        <a:lstStyle/>
        <a:p>
          <a:endParaRPr lang="en-US"/>
        </a:p>
      </dgm:t>
    </dgm:pt>
    <dgm:pt modelId="{48FC7252-5E0A-408C-8D39-9EBF27701B52}" type="sibTrans" cxnId="{17BEE19D-1EBE-43BA-94FD-D643D3E97C58}">
      <dgm:prSet/>
      <dgm:spPr/>
      <dgm:t>
        <a:bodyPr/>
        <a:lstStyle/>
        <a:p>
          <a:endParaRPr lang="en-US"/>
        </a:p>
      </dgm:t>
    </dgm:pt>
    <dgm:pt modelId="{A62B9F1C-4EF8-4DB6-9D00-B29E920FE774}">
      <dgm:prSet/>
      <dgm:spPr/>
      <dgm:t>
        <a:bodyPr/>
        <a:lstStyle/>
        <a:p>
          <a:r>
            <a:rPr lang="en-US"/>
            <a:t>The miscommunication and task breakdown branches show two possible communication-based root causes: assignments not being clear or the delegation of tasks not being well-defined among team members.</a:t>
          </a:r>
        </a:p>
      </dgm:t>
    </dgm:pt>
    <dgm:pt modelId="{6E38893A-DAC9-4A90-A6B0-5A594D64E1E7}" type="parTrans" cxnId="{10951C89-58A1-4688-AADD-E53615CA3D95}">
      <dgm:prSet/>
      <dgm:spPr/>
      <dgm:t>
        <a:bodyPr/>
        <a:lstStyle/>
        <a:p>
          <a:endParaRPr lang="en-US"/>
        </a:p>
      </dgm:t>
    </dgm:pt>
    <dgm:pt modelId="{2E748C01-6F05-4EEF-A778-B56FCC3CA3B3}" type="sibTrans" cxnId="{10951C89-58A1-4688-AADD-E53615CA3D95}">
      <dgm:prSet/>
      <dgm:spPr/>
      <dgm:t>
        <a:bodyPr/>
        <a:lstStyle/>
        <a:p>
          <a:endParaRPr lang="en-US"/>
        </a:p>
      </dgm:t>
    </dgm:pt>
    <dgm:pt modelId="{D6EC3181-A684-1547-B0CD-53524F777581}" type="pres">
      <dgm:prSet presAssocID="{DC3A516F-8107-4181-A6BE-CE9EC3E7D21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CC34F42-EBFB-E64E-81A9-56C8E52C1BB3}" type="pres">
      <dgm:prSet presAssocID="{6FD42565-B629-4FE6-A1A2-E8A587D909AC}" presName="hierRoot1" presStyleCnt="0"/>
      <dgm:spPr/>
    </dgm:pt>
    <dgm:pt modelId="{5F42EC83-09CA-984C-8E0F-6DC099B34DF3}" type="pres">
      <dgm:prSet presAssocID="{6FD42565-B629-4FE6-A1A2-E8A587D909AC}" presName="composite" presStyleCnt="0"/>
      <dgm:spPr/>
    </dgm:pt>
    <dgm:pt modelId="{4828BDD6-6402-B847-9138-1B9295E2CE86}" type="pres">
      <dgm:prSet presAssocID="{6FD42565-B629-4FE6-A1A2-E8A587D909AC}" presName="background" presStyleLbl="node0" presStyleIdx="0" presStyleCnt="3"/>
      <dgm:spPr/>
    </dgm:pt>
    <dgm:pt modelId="{E8C8A424-E1F6-E445-861B-8F921EE090A5}" type="pres">
      <dgm:prSet presAssocID="{6FD42565-B629-4FE6-A1A2-E8A587D909AC}" presName="text" presStyleLbl="fgAcc0" presStyleIdx="0" presStyleCnt="3">
        <dgm:presLayoutVars>
          <dgm:chPref val="3"/>
        </dgm:presLayoutVars>
      </dgm:prSet>
      <dgm:spPr/>
    </dgm:pt>
    <dgm:pt modelId="{18F58992-258F-3F46-9A34-BF1EFE8C6037}" type="pres">
      <dgm:prSet presAssocID="{6FD42565-B629-4FE6-A1A2-E8A587D909AC}" presName="hierChild2" presStyleCnt="0"/>
      <dgm:spPr/>
    </dgm:pt>
    <dgm:pt modelId="{446BF06D-694F-024A-BAA6-CDA6A9F1F4B4}" type="pres">
      <dgm:prSet presAssocID="{2228372B-6404-4ED0-B31E-A53CAF1C05F2}" presName="hierRoot1" presStyleCnt="0"/>
      <dgm:spPr/>
    </dgm:pt>
    <dgm:pt modelId="{A9BF3592-014D-D44D-8328-04D87E0D72E5}" type="pres">
      <dgm:prSet presAssocID="{2228372B-6404-4ED0-B31E-A53CAF1C05F2}" presName="composite" presStyleCnt="0"/>
      <dgm:spPr/>
    </dgm:pt>
    <dgm:pt modelId="{CA3BADFB-06BD-6C40-B88E-B5412174F2D7}" type="pres">
      <dgm:prSet presAssocID="{2228372B-6404-4ED0-B31E-A53CAF1C05F2}" presName="background" presStyleLbl="node0" presStyleIdx="1" presStyleCnt="3"/>
      <dgm:spPr/>
    </dgm:pt>
    <dgm:pt modelId="{F17488EC-9BE1-D24A-81F2-AFB060257828}" type="pres">
      <dgm:prSet presAssocID="{2228372B-6404-4ED0-B31E-A53CAF1C05F2}" presName="text" presStyleLbl="fgAcc0" presStyleIdx="1" presStyleCnt="3">
        <dgm:presLayoutVars>
          <dgm:chPref val="3"/>
        </dgm:presLayoutVars>
      </dgm:prSet>
      <dgm:spPr/>
    </dgm:pt>
    <dgm:pt modelId="{22005175-5857-6F4B-95BD-098918814DEE}" type="pres">
      <dgm:prSet presAssocID="{2228372B-6404-4ED0-B31E-A53CAF1C05F2}" presName="hierChild2" presStyleCnt="0"/>
      <dgm:spPr/>
    </dgm:pt>
    <dgm:pt modelId="{DE097661-9776-354A-B431-8D19AE72FB51}" type="pres">
      <dgm:prSet presAssocID="{A62B9F1C-4EF8-4DB6-9D00-B29E920FE774}" presName="hierRoot1" presStyleCnt="0"/>
      <dgm:spPr/>
    </dgm:pt>
    <dgm:pt modelId="{07029ABC-FCC4-5C44-B5AE-7E714D7ADE3F}" type="pres">
      <dgm:prSet presAssocID="{A62B9F1C-4EF8-4DB6-9D00-B29E920FE774}" presName="composite" presStyleCnt="0"/>
      <dgm:spPr/>
    </dgm:pt>
    <dgm:pt modelId="{92C76E3E-D66C-EB47-BAB4-E039958F121E}" type="pres">
      <dgm:prSet presAssocID="{A62B9F1C-4EF8-4DB6-9D00-B29E920FE774}" presName="background" presStyleLbl="node0" presStyleIdx="2" presStyleCnt="3"/>
      <dgm:spPr/>
    </dgm:pt>
    <dgm:pt modelId="{51841579-1EEB-5644-A4F6-2A31CE118A8D}" type="pres">
      <dgm:prSet presAssocID="{A62B9F1C-4EF8-4DB6-9D00-B29E920FE774}" presName="text" presStyleLbl="fgAcc0" presStyleIdx="2" presStyleCnt="3">
        <dgm:presLayoutVars>
          <dgm:chPref val="3"/>
        </dgm:presLayoutVars>
      </dgm:prSet>
      <dgm:spPr/>
    </dgm:pt>
    <dgm:pt modelId="{D35768D5-4C9E-B846-A6D7-CB8967918381}" type="pres">
      <dgm:prSet presAssocID="{A62B9F1C-4EF8-4DB6-9D00-B29E920FE774}" presName="hierChild2" presStyleCnt="0"/>
      <dgm:spPr/>
    </dgm:pt>
  </dgm:ptLst>
  <dgm:cxnLst>
    <dgm:cxn modelId="{C045A81D-51B4-6542-A4D5-08702C3B7DFB}" type="presOf" srcId="{DC3A516F-8107-4181-A6BE-CE9EC3E7D218}" destId="{D6EC3181-A684-1547-B0CD-53524F777581}" srcOrd="0" destOrd="0" presId="urn:microsoft.com/office/officeart/2005/8/layout/hierarchy1"/>
    <dgm:cxn modelId="{CA2C8981-1735-9248-9CAA-8A32A91E1819}" type="presOf" srcId="{2228372B-6404-4ED0-B31E-A53CAF1C05F2}" destId="{F17488EC-9BE1-D24A-81F2-AFB060257828}" srcOrd="0" destOrd="0" presId="urn:microsoft.com/office/officeart/2005/8/layout/hierarchy1"/>
    <dgm:cxn modelId="{10951C89-58A1-4688-AADD-E53615CA3D95}" srcId="{DC3A516F-8107-4181-A6BE-CE9EC3E7D218}" destId="{A62B9F1C-4EF8-4DB6-9D00-B29E920FE774}" srcOrd="2" destOrd="0" parTransId="{6E38893A-DAC9-4A90-A6B0-5A594D64E1E7}" sibTransId="{2E748C01-6F05-4EEF-A778-B56FCC3CA3B3}"/>
    <dgm:cxn modelId="{17BEE19D-1EBE-43BA-94FD-D643D3E97C58}" srcId="{DC3A516F-8107-4181-A6BE-CE9EC3E7D218}" destId="{2228372B-6404-4ED0-B31E-A53CAF1C05F2}" srcOrd="1" destOrd="0" parTransId="{C8B66E45-CFF4-4E8C-81D8-F385C1B19BAF}" sibTransId="{48FC7252-5E0A-408C-8D39-9EBF27701B52}"/>
    <dgm:cxn modelId="{1CE94CEE-D823-40E8-8A95-5E9FDB5E88DB}" srcId="{DC3A516F-8107-4181-A6BE-CE9EC3E7D218}" destId="{6FD42565-B629-4FE6-A1A2-E8A587D909AC}" srcOrd="0" destOrd="0" parTransId="{97FEAF86-894F-483E-900A-0FBC3C96D18D}" sibTransId="{8AD22117-F28C-477D-8445-50611E760CE4}"/>
    <dgm:cxn modelId="{1C0001F8-B44B-A343-B927-F76AB84862F4}" type="presOf" srcId="{A62B9F1C-4EF8-4DB6-9D00-B29E920FE774}" destId="{51841579-1EEB-5644-A4F6-2A31CE118A8D}" srcOrd="0" destOrd="0" presId="urn:microsoft.com/office/officeart/2005/8/layout/hierarchy1"/>
    <dgm:cxn modelId="{204A4BF9-5B3B-4E48-8CF7-52042CE1A8C0}" type="presOf" srcId="{6FD42565-B629-4FE6-A1A2-E8A587D909AC}" destId="{E8C8A424-E1F6-E445-861B-8F921EE090A5}" srcOrd="0" destOrd="0" presId="urn:microsoft.com/office/officeart/2005/8/layout/hierarchy1"/>
    <dgm:cxn modelId="{777012E1-9C3C-384B-8920-FB29CB9CE528}" type="presParOf" srcId="{D6EC3181-A684-1547-B0CD-53524F777581}" destId="{4CC34F42-EBFB-E64E-81A9-56C8E52C1BB3}" srcOrd="0" destOrd="0" presId="urn:microsoft.com/office/officeart/2005/8/layout/hierarchy1"/>
    <dgm:cxn modelId="{FFDA7232-B88C-7345-865E-E938063B9DD9}" type="presParOf" srcId="{4CC34F42-EBFB-E64E-81A9-56C8E52C1BB3}" destId="{5F42EC83-09CA-984C-8E0F-6DC099B34DF3}" srcOrd="0" destOrd="0" presId="urn:microsoft.com/office/officeart/2005/8/layout/hierarchy1"/>
    <dgm:cxn modelId="{C12FD6B2-79C1-C545-A475-69D62F8431E1}" type="presParOf" srcId="{5F42EC83-09CA-984C-8E0F-6DC099B34DF3}" destId="{4828BDD6-6402-B847-9138-1B9295E2CE86}" srcOrd="0" destOrd="0" presId="urn:microsoft.com/office/officeart/2005/8/layout/hierarchy1"/>
    <dgm:cxn modelId="{9E0730D0-9FC0-B340-9E17-8BA8793C0791}" type="presParOf" srcId="{5F42EC83-09CA-984C-8E0F-6DC099B34DF3}" destId="{E8C8A424-E1F6-E445-861B-8F921EE090A5}" srcOrd="1" destOrd="0" presId="urn:microsoft.com/office/officeart/2005/8/layout/hierarchy1"/>
    <dgm:cxn modelId="{829FC68A-C6A4-0142-81E0-37561106CEBE}" type="presParOf" srcId="{4CC34F42-EBFB-E64E-81A9-56C8E52C1BB3}" destId="{18F58992-258F-3F46-9A34-BF1EFE8C6037}" srcOrd="1" destOrd="0" presId="urn:microsoft.com/office/officeart/2005/8/layout/hierarchy1"/>
    <dgm:cxn modelId="{26AD27F8-7156-F141-802D-A711EBC5A6DA}" type="presParOf" srcId="{D6EC3181-A684-1547-B0CD-53524F777581}" destId="{446BF06D-694F-024A-BAA6-CDA6A9F1F4B4}" srcOrd="1" destOrd="0" presId="urn:microsoft.com/office/officeart/2005/8/layout/hierarchy1"/>
    <dgm:cxn modelId="{4F1551DE-B68A-854A-B87B-EFD4DCF46319}" type="presParOf" srcId="{446BF06D-694F-024A-BAA6-CDA6A9F1F4B4}" destId="{A9BF3592-014D-D44D-8328-04D87E0D72E5}" srcOrd="0" destOrd="0" presId="urn:microsoft.com/office/officeart/2005/8/layout/hierarchy1"/>
    <dgm:cxn modelId="{229C8999-79D1-E446-B0A1-A0A802608916}" type="presParOf" srcId="{A9BF3592-014D-D44D-8328-04D87E0D72E5}" destId="{CA3BADFB-06BD-6C40-B88E-B5412174F2D7}" srcOrd="0" destOrd="0" presId="urn:microsoft.com/office/officeart/2005/8/layout/hierarchy1"/>
    <dgm:cxn modelId="{73B17238-162D-7F46-B5BB-97F461A88AC4}" type="presParOf" srcId="{A9BF3592-014D-D44D-8328-04D87E0D72E5}" destId="{F17488EC-9BE1-D24A-81F2-AFB060257828}" srcOrd="1" destOrd="0" presId="urn:microsoft.com/office/officeart/2005/8/layout/hierarchy1"/>
    <dgm:cxn modelId="{772DBC0D-6485-E14F-9FE5-0E4DAF33B23D}" type="presParOf" srcId="{446BF06D-694F-024A-BAA6-CDA6A9F1F4B4}" destId="{22005175-5857-6F4B-95BD-098918814DEE}" srcOrd="1" destOrd="0" presId="urn:microsoft.com/office/officeart/2005/8/layout/hierarchy1"/>
    <dgm:cxn modelId="{DD28B6D8-693C-2044-8690-C54458BA728E}" type="presParOf" srcId="{D6EC3181-A684-1547-B0CD-53524F777581}" destId="{DE097661-9776-354A-B431-8D19AE72FB51}" srcOrd="2" destOrd="0" presId="urn:microsoft.com/office/officeart/2005/8/layout/hierarchy1"/>
    <dgm:cxn modelId="{9B2D4C12-452A-0E4A-8359-D2B0B144626C}" type="presParOf" srcId="{DE097661-9776-354A-B431-8D19AE72FB51}" destId="{07029ABC-FCC4-5C44-B5AE-7E714D7ADE3F}" srcOrd="0" destOrd="0" presId="urn:microsoft.com/office/officeart/2005/8/layout/hierarchy1"/>
    <dgm:cxn modelId="{C037032B-8869-004C-BC56-332B6EE47FB2}" type="presParOf" srcId="{07029ABC-FCC4-5C44-B5AE-7E714D7ADE3F}" destId="{92C76E3E-D66C-EB47-BAB4-E039958F121E}" srcOrd="0" destOrd="0" presId="urn:microsoft.com/office/officeart/2005/8/layout/hierarchy1"/>
    <dgm:cxn modelId="{5EDC9AE4-6008-E244-99C5-62B5D238C5B3}" type="presParOf" srcId="{07029ABC-FCC4-5C44-B5AE-7E714D7ADE3F}" destId="{51841579-1EEB-5644-A4F6-2A31CE118A8D}" srcOrd="1" destOrd="0" presId="urn:microsoft.com/office/officeart/2005/8/layout/hierarchy1"/>
    <dgm:cxn modelId="{E9CC3479-0461-5D44-B2B6-C3B2F5F4F909}" type="presParOf" srcId="{DE097661-9776-354A-B431-8D19AE72FB51}" destId="{D35768D5-4C9E-B846-A6D7-CB896791838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8BDD6-6402-B847-9138-1B9295E2CE86}">
      <dsp:nvSpPr>
        <dsp:cNvPr id="0" name=""/>
        <dsp:cNvSpPr/>
      </dsp:nvSpPr>
      <dsp:spPr>
        <a:xfrm>
          <a:off x="0" y="46296"/>
          <a:ext cx="2459109" cy="15615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C8A424-E1F6-E445-861B-8F921EE090A5}">
      <dsp:nvSpPr>
        <dsp:cNvPr id="0" name=""/>
        <dsp:cNvSpPr/>
      </dsp:nvSpPr>
      <dsp:spPr>
        <a:xfrm>
          <a:off x="273234" y="305869"/>
          <a:ext cx="2459109" cy="1561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The tree shows how the surface-level conflict of team members arguing is a symptom originating from several root causes like having different priorities, miscommunication issues, and lack of clarity around assignments.</a:t>
          </a:r>
        </a:p>
      </dsp:txBody>
      <dsp:txXfrm>
        <a:off x="318970" y="351605"/>
        <a:ext cx="2367637" cy="1470062"/>
      </dsp:txXfrm>
    </dsp:sp>
    <dsp:sp modelId="{CA3BADFB-06BD-6C40-B88E-B5412174F2D7}">
      <dsp:nvSpPr>
        <dsp:cNvPr id="0" name=""/>
        <dsp:cNvSpPr/>
      </dsp:nvSpPr>
      <dsp:spPr>
        <a:xfrm>
          <a:off x="3005578" y="46296"/>
          <a:ext cx="2459109" cy="15615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7488EC-9BE1-D24A-81F2-AFB060257828}">
      <dsp:nvSpPr>
        <dsp:cNvPr id="0" name=""/>
        <dsp:cNvSpPr/>
      </dsp:nvSpPr>
      <dsp:spPr>
        <a:xfrm>
          <a:off x="3278812" y="305869"/>
          <a:ext cx="2459109" cy="1561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The different priorities branch illustrates one possible root cause: team members may have different goals, like one member wanting the project done fast to an efficiency goal while others have different priorities.</a:t>
          </a:r>
        </a:p>
      </dsp:txBody>
      <dsp:txXfrm>
        <a:off x="3324548" y="351605"/>
        <a:ext cx="2367637" cy="1470062"/>
      </dsp:txXfrm>
    </dsp:sp>
    <dsp:sp modelId="{92C76E3E-D66C-EB47-BAB4-E039958F121E}">
      <dsp:nvSpPr>
        <dsp:cNvPr id="0" name=""/>
        <dsp:cNvSpPr/>
      </dsp:nvSpPr>
      <dsp:spPr>
        <a:xfrm>
          <a:off x="6011156" y="46296"/>
          <a:ext cx="2459109" cy="15615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841579-1EEB-5644-A4F6-2A31CE118A8D}">
      <dsp:nvSpPr>
        <dsp:cNvPr id="0" name=""/>
        <dsp:cNvSpPr/>
      </dsp:nvSpPr>
      <dsp:spPr>
        <a:xfrm>
          <a:off x="6284390" y="305869"/>
          <a:ext cx="2459109" cy="1561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The miscommunication and task breakdown branches show two possible communication-based root causes: assignments not being clear or the delegation of tasks not being well-defined among team members.</a:t>
          </a:r>
        </a:p>
      </dsp:txBody>
      <dsp:txXfrm>
        <a:off x="6330126" y="351605"/>
        <a:ext cx="2367637" cy="1470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e5ee69ef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e5ee69ef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e5ee69efa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e5ee69efa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e5ee69efa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e5ee69efa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e5ee69efa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e5ee69efa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247255" y="-44532"/>
            <a:ext cx="9386888" cy="5192849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251970" y="889862"/>
            <a:ext cx="6636259" cy="3358450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9427" y="1556628"/>
            <a:ext cx="6509936" cy="1311547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050" spc="-113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9428" y="2929700"/>
            <a:ext cx="6505070" cy="991940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350" b="0">
                <a:solidFill>
                  <a:srgbClr val="FFFEFF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504" y="240030"/>
            <a:ext cx="2743200" cy="24003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9AB3A824-1A51-4B26-AD58-A6D8E14F6C04}" type="datetimeFigureOut">
              <a:rPr lang="en-US" smtClean="0"/>
              <a:t>10/9/23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04" y="4670298"/>
            <a:ext cx="7941564" cy="24003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410" y="240030"/>
            <a:ext cx="685800" cy="24003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9892838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313135" y="0"/>
            <a:ext cx="9438086" cy="5139929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600108" y="1274692"/>
            <a:ext cx="2755857" cy="2602816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1762444"/>
            <a:ext cx="2625897" cy="184233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32488" y="596039"/>
            <a:ext cx="4706276" cy="39428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10/9/23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7785581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9438086" cy="5139929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5789211" y="1274692"/>
            <a:ext cx="2755857" cy="2602816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55578" y="1762444"/>
            <a:ext cx="2625896" cy="184233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2060" y="598834"/>
            <a:ext cx="4701467" cy="39429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504" y="240030"/>
            <a:ext cx="2743200" cy="240030"/>
          </a:xfrm>
        </p:spPr>
        <p:txBody>
          <a:bodyPr/>
          <a:lstStyle/>
          <a:p>
            <a:fld id="{D3FFE419-2371-464F-8239-3959401C3561}" type="datetimeFigureOut">
              <a:rPr lang="en-US" smtClean="0"/>
              <a:t>10/9/23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04" y="4670298"/>
            <a:ext cx="7941564" cy="240030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410" y="240030"/>
            <a:ext cx="685800" cy="24003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5006345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402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313135" y="0"/>
            <a:ext cx="9438086" cy="5139929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600108" y="1274692"/>
            <a:ext cx="2755857" cy="2602816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1762444"/>
            <a:ext cx="2624234" cy="184233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8835" y="602389"/>
            <a:ext cx="4711405" cy="3936467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10/9/23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87330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247255" y="-44532"/>
            <a:ext cx="9386888" cy="5192849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2444659" y="889862"/>
            <a:ext cx="4249609" cy="3358450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162" y="1556047"/>
            <a:ext cx="4117668" cy="1267043"/>
          </a:xfrm>
        </p:spPr>
        <p:txBody>
          <a:bodyPr bIns="0" anchor="b">
            <a:normAutofit/>
          </a:bodyPr>
          <a:lstStyle>
            <a:lvl1pPr algn="ctr">
              <a:defRPr sz="33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162" y="2885138"/>
            <a:ext cx="4117667" cy="1037828"/>
          </a:xfrm>
        </p:spPr>
        <p:txBody>
          <a:bodyPr tIns="0">
            <a:normAutofit/>
          </a:bodyPr>
          <a:lstStyle>
            <a:lvl1pPr marL="0" indent="0" algn="ctr">
              <a:buNone/>
              <a:defRPr sz="1350">
                <a:solidFill>
                  <a:srgbClr val="FFFEFF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504" y="240030"/>
            <a:ext cx="2743200" cy="240030"/>
          </a:xfrm>
        </p:spPr>
        <p:txBody>
          <a:bodyPr/>
          <a:lstStyle/>
          <a:p>
            <a:fld id="{3E5059C3-6A89-4494-99FF-5A4D6FFD50EB}" type="datetimeFigureOut">
              <a:rPr lang="en-US" smtClean="0"/>
              <a:t>10/9/23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04" y="4670298"/>
            <a:ext cx="7941564" cy="24003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410" y="240030"/>
            <a:ext cx="685800" cy="24003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0415963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313135" y="0"/>
            <a:ext cx="9438086" cy="5139929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00108" y="1274692"/>
            <a:ext cx="2755857" cy="2602816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1754752"/>
            <a:ext cx="2625621" cy="1852549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659" y="602391"/>
            <a:ext cx="4702193" cy="1786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38835" y="2754121"/>
            <a:ext cx="4704017" cy="1787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3504" y="240030"/>
            <a:ext cx="2743200" cy="240030"/>
          </a:xfrm>
        </p:spPr>
        <p:txBody>
          <a:bodyPr/>
          <a:lstStyle/>
          <a:p>
            <a:fld id="{CA954B2F-12DE-47F5-8894-472B206D2E1E}" type="datetimeFigureOut">
              <a:rPr lang="en-US" smtClean="0"/>
              <a:t>10/9/23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3504" y="4670298"/>
            <a:ext cx="7941564" cy="240030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2410" y="240030"/>
            <a:ext cx="685800" cy="24003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5381770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313135" y="0"/>
            <a:ext cx="9438086" cy="5139929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600108" y="1274692"/>
            <a:ext cx="2755857" cy="2602816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1" y="1772937"/>
            <a:ext cx="2625621" cy="1845373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3853" y="602389"/>
            <a:ext cx="4698816" cy="51435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3978" y="1116739"/>
            <a:ext cx="4698263" cy="12726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38989" y="2749415"/>
            <a:ext cx="4698311" cy="51435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38835" y="3263765"/>
            <a:ext cx="4699191" cy="12780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3504" y="240030"/>
            <a:ext cx="2743200" cy="240030"/>
          </a:xfrm>
        </p:spPr>
        <p:txBody>
          <a:bodyPr/>
          <a:lstStyle/>
          <a:p>
            <a:fld id="{3F30E46F-7819-4ACF-B48B-48222C2ACC88}" type="datetimeFigureOut">
              <a:rPr lang="en-US" smtClean="0"/>
              <a:t>10/9/23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3504" y="4670298"/>
            <a:ext cx="7941564" cy="240030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52410" y="240030"/>
            <a:ext cx="685800" cy="24003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3987231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13135" y="0"/>
            <a:ext cx="9438086" cy="5139929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600108" y="1274692"/>
            <a:ext cx="2755857" cy="2602816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1762444"/>
            <a:ext cx="2625897" cy="184233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10/9/23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2839186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3504" y="240030"/>
            <a:ext cx="2743200" cy="240030"/>
          </a:xfrm>
        </p:spPr>
        <p:txBody>
          <a:bodyPr/>
          <a:lstStyle/>
          <a:p>
            <a:fld id="{921D9284-D300-4297-87F7-E791DCC15DB1}" type="datetimeFigureOut">
              <a:rPr lang="en-US" smtClean="0"/>
              <a:t>10/9/23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3504" y="4670298"/>
            <a:ext cx="7941564" cy="240030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52410" y="240030"/>
            <a:ext cx="685800" cy="24003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25204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313135" y="0"/>
            <a:ext cx="9438086" cy="5139929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600108" y="1274692"/>
            <a:ext cx="2755857" cy="2602816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1764019"/>
            <a:ext cx="2625898" cy="917474"/>
          </a:xfrm>
        </p:spPr>
        <p:txBody>
          <a:bodyPr bIns="0" anchor="b">
            <a:noAutofit/>
          </a:bodyPr>
          <a:lstStyle>
            <a:lvl1pPr algn="ctr">
              <a:defRPr sz="2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2488" y="602107"/>
            <a:ext cx="4706276" cy="393745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474" y="2685140"/>
            <a:ext cx="2625898" cy="915873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10/9/23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1105096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247255" y="-44532"/>
            <a:ext cx="9386888" cy="5192849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604002" y="1273749"/>
            <a:ext cx="4456155" cy="2602816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7632" y="0"/>
            <a:ext cx="3486368" cy="51435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082" y="1770191"/>
            <a:ext cx="4332485" cy="883524"/>
          </a:xfrm>
        </p:spPr>
        <p:txBody>
          <a:bodyPr bIns="0" anchor="b">
            <a:normAutofit/>
          </a:bodyPr>
          <a:lstStyle>
            <a:lvl1pPr>
              <a:defRPr sz="27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4082" y="2658759"/>
            <a:ext cx="4332485" cy="955649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3504" y="240030"/>
            <a:ext cx="2743200" cy="240030"/>
          </a:xfrm>
        </p:spPr>
        <p:txBody>
          <a:bodyPr/>
          <a:lstStyle/>
          <a:p>
            <a:fld id="{B16C4C9A-3960-41CF-A4E9-2A8FB932454B}" type="datetimeFigureOut">
              <a:rPr lang="en-US" smtClean="0"/>
              <a:t>10/9/23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3504" y="4670298"/>
            <a:ext cx="4456652" cy="240030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71283" y="240030"/>
            <a:ext cx="685800" cy="24003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1342345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371" y="1768794"/>
            <a:ext cx="2624000" cy="1842364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6237" y="596039"/>
            <a:ext cx="4462527" cy="3942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3504" y="240030"/>
            <a:ext cx="2743200" cy="240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10/9/23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3504" y="4670298"/>
            <a:ext cx="7941564" cy="240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240030"/>
            <a:ext cx="685800" cy="240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5826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ftr="0" dt="0"/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000" b="0" i="0" kern="1200" cap="none" spc="-113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35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F2494D-2777-D53A-1D8C-03B5AAC7C1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47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FACE84-7774-4365-AC1F-ACC4570BD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41BA200-5D41-4654-ACFD-2FB1BB64D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44532"/>
            <a:ext cx="9386886" cy="5192848"/>
            <a:chOff x="-329674" y="-51881"/>
            <a:chExt cx="12515851" cy="692379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DC38EB78-113A-4B6E-849F-8EA5F94A4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0EA35CE7-0CEF-4190-8ABE-E385D229C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1F69ABD3-4493-4A97-AE21-BCE4737E70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36742CCA-B7CE-4885-A5F7-7B490A826B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01EC6AAE-B704-46F6-8AEC-B4E74BD0B3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65759412-8E35-4A0C-8763-245482012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248AF5F3-56F6-45F4-ABDF-15AC88668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2">
              <a:extLst>
                <a:ext uri="{FF2B5EF4-FFF2-40B4-BE49-F238E27FC236}">
                  <a16:creationId xmlns:a16="http://schemas.microsoft.com/office/drawing/2014/main" id="{8C10A619-C049-4090-BC32-E6B0EF6D1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3">
              <a:extLst>
                <a:ext uri="{FF2B5EF4-FFF2-40B4-BE49-F238E27FC236}">
                  <a16:creationId xmlns:a16="http://schemas.microsoft.com/office/drawing/2014/main" id="{94A5BEFD-2CAD-4608-A38C-241CCD042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4">
              <a:extLst>
                <a:ext uri="{FF2B5EF4-FFF2-40B4-BE49-F238E27FC236}">
                  <a16:creationId xmlns:a16="http://schemas.microsoft.com/office/drawing/2014/main" id="{4E14C157-B445-4D53-85D5-1557AFC12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5">
              <a:extLst>
                <a:ext uri="{FF2B5EF4-FFF2-40B4-BE49-F238E27FC236}">
                  <a16:creationId xmlns:a16="http://schemas.microsoft.com/office/drawing/2014/main" id="{BC601D16-9F12-4EB3-8E09-91B4759D97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6">
              <a:extLst>
                <a:ext uri="{FF2B5EF4-FFF2-40B4-BE49-F238E27FC236}">
                  <a16:creationId xmlns:a16="http://schemas.microsoft.com/office/drawing/2014/main" id="{64D88DAF-4118-4CC2-891A-9EDC51EB3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7">
              <a:extLst>
                <a:ext uri="{FF2B5EF4-FFF2-40B4-BE49-F238E27FC236}">
                  <a16:creationId xmlns:a16="http://schemas.microsoft.com/office/drawing/2014/main" id="{1F7B0382-D7E9-4165-89EC-583657FFC9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8">
              <a:extLst>
                <a:ext uri="{FF2B5EF4-FFF2-40B4-BE49-F238E27FC236}">
                  <a16:creationId xmlns:a16="http://schemas.microsoft.com/office/drawing/2014/main" id="{D106ACA3-92C7-4977-8DC2-2F1B1AB1F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9">
              <a:extLst>
                <a:ext uri="{FF2B5EF4-FFF2-40B4-BE49-F238E27FC236}">
                  <a16:creationId xmlns:a16="http://schemas.microsoft.com/office/drawing/2014/main" id="{FBC6A6EE-A294-4890-AEBD-31F5BB503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0">
              <a:extLst>
                <a:ext uri="{FF2B5EF4-FFF2-40B4-BE49-F238E27FC236}">
                  <a16:creationId xmlns:a16="http://schemas.microsoft.com/office/drawing/2014/main" id="{474E8787-0D9C-495E-A087-E2D4D55A12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1">
              <a:extLst>
                <a:ext uri="{FF2B5EF4-FFF2-40B4-BE49-F238E27FC236}">
                  <a16:creationId xmlns:a16="http://schemas.microsoft.com/office/drawing/2014/main" id="{3B328BD9-E88B-44A7-B72E-2750A5868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2">
              <a:extLst>
                <a:ext uri="{FF2B5EF4-FFF2-40B4-BE49-F238E27FC236}">
                  <a16:creationId xmlns:a16="http://schemas.microsoft.com/office/drawing/2014/main" id="{6EBCDCA5-5CC7-4F18-88A7-53B15F2A17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24999F28-35E8-464E-BF85-26D6302EF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7AD8B93-1A38-0F47-C92E-69A1060050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652" r="604" b="-2"/>
          <a:stretch/>
        </p:blipFill>
        <p:spPr>
          <a:xfrm>
            <a:off x="20" y="170"/>
            <a:ext cx="3045501" cy="5143500"/>
          </a:xfrm>
          <a:prstGeom prst="rect">
            <a:avLst/>
          </a:prstGeom>
          <a:ln w="9525">
            <a:noFill/>
          </a:ln>
        </p:spPr>
      </p:pic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66FC85F-3E70-47BA-8472-4AADA1C5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53193" y="889862"/>
            <a:ext cx="4882466" cy="3358450"/>
            <a:chOff x="807084" y="1186483"/>
            <a:chExt cx="6509954" cy="4477933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2E148A9-3A08-4D3A-A7C3-16C6FA7FE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846" y="1186483"/>
              <a:ext cx="6508430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Isosceles Triangle 39">
              <a:extLst>
                <a:ext uri="{FF2B5EF4-FFF2-40B4-BE49-F238E27FC236}">
                  <a16:creationId xmlns:a16="http://schemas.microsoft.com/office/drawing/2014/main" id="{C8E82BB1-B38C-4E8E-B9BC-2E10952FF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3858445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44E1A40-37FC-4989-960D-8A0C7E566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6509954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8242D1D-C987-B813-4DD4-DCAD305375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9441" y="1556628"/>
            <a:ext cx="4752923" cy="1311546"/>
          </a:xfrm>
        </p:spPr>
        <p:txBody>
          <a:bodyPr>
            <a:normAutofit/>
          </a:bodyPr>
          <a:lstStyle/>
          <a:p>
            <a:r>
              <a:rPr lang="en-US" dirty="0"/>
              <a:t>Managing Conflict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37D0AB-3090-6987-B7B5-C2568A4C9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9442" y="2929699"/>
            <a:ext cx="4752923" cy="991940"/>
          </a:xfrm>
        </p:spPr>
        <p:txBody>
          <a:bodyPr>
            <a:normAutofit/>
          </a:bodyPr>
          <a:lstStyle/>
          <a:p>
            <a:r>
              <a:rPr lang="en-US" dirty="0"/>
              <a:t>Among Team Guyana Robotics Members</a:t>
            </a:r>
          </a:p>
        </p:txBody>
      </p:sp>
    </p:spTree>
    <p:extLst>
      <p:ext uri="{BB962C8B-B14F-4D97-AF65-F5344CB8AC3E}">
        <p14:creationId xmlns:p14="http://schemas.microsoft.com/office/powerpoint/2010/main" val="1645559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>
            <a:extLst>
              <a:ext uri="{FF2B5EF4-FFF2-40B4-BE49-F238E27FC236}">
                <a16:creationId xmlns:a16="http://schemas.microsoft.com/office/drawing/2014/main" id="{15E1AC81-83F2-45A8-9054-15570F4E2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5139928"/>
            <a:chOff x="-417513" y="0"/>
            <a:chExt cx="12584114" cy="6853238"/>
          </a:xfrm>
        </p:grpSpPr>
        <p:sp>
          <p:nvSpPr>
            <p:cNvPr id="95" name="Freeform 5">
              <a:extLst>
                <a:ext uri="{FF2B5EF4-FFF2-40B4-BE49-F238E27FC236}">
                  <a16:creationId xmlns:a16="http://schemas.microsoft.com/office/drawing/2014/main" id="{B15AA7C5-9BFE-4B90-A119-467AFACE9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6">
              <a:extLst>
                <a:ext uri="{FF2B5EF4-FFF2-40B4-BE49-F238E27FC236}">
                  <a16:creationId xmlns:a16="http://schemas.microsoft.com/office/drawing/2014/main" id="{944AB87D-35AF-4719-9940-5822E7702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7">
              <a:extLst>
                <a:ext uri="{FF2B5EF4-FFF2-40B4-BE49-F238E27FC236}">
                  <a16:creationId xmlns:a16="http://schemas.microsoft.com/office/drawing/2014/main" id="{E8B33BE3-7890-4628-9322-7EFBA3375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8">
              <a:extLst>
                <a:ext uri="{FF2B5EF4-FFF2-40B4-BE49-F238E27FC236}">
                  <a16:creationId xmlns:a16="http://schemas.microsoft.com/office/drawing/2014/main" id="{01AD3ECF-519E-45E2-99DA-F5C1B5071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9">
              <a:extLst>
                <a:ext uri="{FF2B5EF4-FFF2-40B4-BE49-F238E27FC236}">
                  <a16:creationId xmlns:a16="http://schemas.microsoft.com/office/drawing/2014/main" id="{C050E700-0FF1-4D25-B54C-84BA04FCD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10">
              <a:extLst>
                <a:ext uri="{FF2B5EF4-FFF2-40B4-BE49-F238E27FC236}">
                  <a16:creationId xmlns:a16="http://schemas.microsoft.com/office/drawing/2014/main" id="{720D9C11-F5C9-41B0-B2F2-EE20BC3D0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11">
              <a:extLst>
                <a:ext uri="{FF2B5EF4-FFF2-40B4-BE49-F238E27FC236}">
                  <a16:creationId xmlns:a16="http://schemas.microsoft.com/office/drawing/2014/main" id="{623A9DA0-857E-4CDE-80EA-F30F1CE55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12">
              <a:extLst>
                <a:ext uri="{FF2B5EF4-FFF2-40B4-BE49-F238E27FC236}">
                  <a16:creationId xmlns:a16="http://schemas.microsoft.com/office/drawing/2014/main" id="{C48B8F4C-2C83-46F6-AFCD-58166AEB1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13">
              <a:extLst>
                <a:ext uri="{FF2B5EF4-FFF2-40B4-BE49-F238E27FC236}">
                  <a16:creationId xmlns:a16="http://schemas.microsoft.com/office/drawing/2014/main" id="{234C3795-C44D-41A7-A8F6-891387A66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14">
              <a:extLst>
                <a:ext uri="{FF2B5EF4-FFF2-40B4-BE49-F238E27FC236}">
                  <a16:creationId xmlns:a16="http://schemas.microsoft.com/office/drawing/2014/main" id="{91CC36F4-5DFA-4954-B354-97B180E98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15">
              <a:extLst>
                <a:ext uri="{FF2B5EF4-FFF2-40B4-BE49-F238E27FC236}">
                  <a16:creationId xmlns:a16="http://schemas.microsoft.com/office/drawing/2014/main" id="{7087A08E-C024-457D-8F99-1F340CED6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16">
              <a:extLst>
                <a:ext uri="{FF2B5EF4-FFF2-40B4-BE49-F238E27FC236}">
                  <a16:creationId xmlns:a16="http://schemas.microsoft.com/office/drawing/2014/main" id="{61CFBC61-7F57-45D7-860E-BF51B0EDA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17">
              <a:extLst>
                <a:ext uri="{FF2B5EF4-FFF2-40B4-BE49-F238E27FC236}">
                  <a16:creationId xmlns:a16="http://schemas.microsoft.com/office/drawing/2014/main" id="{2591C3DB-4880-431E-BC3D-37F1378AC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18">
              <a:extLst>
                <a:ext uri="{FF2B5EF4-FFF2-40B4-BE49-F238E27FC236}">
                  <a16:creationId xmlns:a16="http://schemas.microsoft.com/office/drawing/2014/main" id="{79557EFE-4199-4E24-8A13-1B9CC1715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19">
              <a:extLst>
                <a:ext uri="{FF2B5EF4-FFF2-40B4-BE49-F238E27FC236}">
                  <a16:creationId xmlns:a16="http://schemas.microsoft.com/office/drawing/2014/main" id="{0B965615-6052-4907-A136-9CAD14604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20">
              <a:extLst>
                <a:ext uri="{FF2B5EF4-FFF2-40B4-BE49-F238E27FC236}">
                  <a16:creationId xmlns:a16="http://schemas.microsoft.com/office/drawing/2014/main" id="{F788FFC4-205D-47C1-91E7-DD1A52E0A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21">
              <a:extLst>
                <a:ext uri="{FF2B5EF4-FFF2-40B4-BE49-F238E27FC236}">
                  <a16:creationId xmlns:a16="http://schemas.microsoft.com/office/drawing/2014/main" id="{462FADD6-C927-46ED-A6E6-273B35C2F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22">
              <a:extLst>
                <a:ext uri="{FF2B5EF4-FFF2-40B4-BE49-F238E27FC236}">
                  <a16:creationId xmlns:a16="http://schemas.microsoft.com/office/drawing/2014/main" id="{AF64005E-134D-4444-9425-FB1C18898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23">
              <a:extLst>
                <a:ext uri="{FF2B5EF4-FFF2-40B4-BE49-F238E27FC236}">
                  <a16:creationId xmlns:a16="http://schemas.microsoft.com/office/drawing/2014/main" id="{E2565CA7-A8CB-463D-8D25-4F41235BC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24">
              <a:extLst>
                <a:ext uri="{FF2B5EF4-FFF2-40B4-BE49-F238E27FC236}">
                  <a16:creationId xmlns:a16="http://schemas.microsoft.com/office/drawing/2014/main" id="{41ABBFC0-4EEA-4634-A73B-945729D6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25">
              <a:extLst>
                <a:ext uri="{FF2B5EF4-FFF2-40B4-BE49-F238E27FC236}">
                  <a16:creationId xmlns:a16="http://schemas.microsoft.com/office/drawing/2014/main" id="{E422F11F-726A-4A93-9D1B-B1400B061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FBF129BC-EA9E-4D20-898B-399F7727D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108" y="1274691"/>
            <a:ext cx="2755857" cy="2602816"/>
            <a:chOff x="697883" y="1816768"/>
            <a:chExt cx="3674476" cy="3470421"/>
          </a:xfrm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CFF42BAE-3249-46C8-9108-A83C87206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69" name="Isosceles Triangle 22">
              <a:extLst>
                <a:ext uri="{FF2B5EF4-FFF2-40B4-BE49-F238E27FC236}">
                  <a16:creationId xmlns:a16="http://schemas.microsoft.com/office/drawing/2014/main" id="{4DDE2BA8-4174-4A99-BB09-0BA28F26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4A893933-F7DD-4DA6-85C7-4CFF58741E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71" name="Rectangle 170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519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5139928"/>
            <a:chOff x="-417513" y="0"/>
            <a:chExt cx="12584114" cy="6853238"/>
          </a:xfrm>
        </p:grpSpPr>
        <p:sp>
          <p:nvSpPr>
            <p:cNvPr id="173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94" name="Rectangle 193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2748" y="0"/>
            <a:ext cx="7701252" cy="51519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2160363" y="631031"/>
            <a:ext cx="4673143" cy="922927"/>
          </a:xfrm>
          <a:prstGeom prst="rect">
            <a:avLst/>
          </a:prstGeom>
        </p:spPr>
        <p:txBody>
          <a:bodyPr spcFirstLastPara="1" vert="horz" lIns="228600" tIns="228600" rIns="228600" bIns="228600" rtlCol="0" anchor="t" anchorCtr="0">
            <a:normAutofit/>
          </a:bodyPr>
          <a:lstStyle/>
          <a:p>
            <a:pPr marL="0" lvl="0" indent="0" algn="l" defTabSz="914400">
              <a:spcBef>
                <a:spcPct val="0"/>
              </a:spcBef>
              <a:spcAft>
                <a:spcPts val="1200"/>
              </a:spcAft>
              <a:buClr>
                <a:schemeClr val="dk1"/>
              </a:buClr>
              <a:buSzPct val="45833"/>
            </a:pPr>
            <a:r>
              <a:rPr lang="en-US" sz="2300" spc="-150" dirty="0">
                <a:solidFill>
                  <a:schemeClr val="accent1"/>
                </a:solidFill>
                <a:highlight>
                  <a:srgbClr val="FFFFFF"/>
                </a:highlight>
              </a:rPr>
              <a:t>Introduction </a:t>
            </a:r>
            <a:endParaRPr lang="en-US" sz="2300" spc="-150" dirty="0">
              <a:solidFill>
                <a:schemeClr val="accent1"/>
              </a:solidFill>
            </a:endParaRPr>
          </a:p>
        </p:txBody>
      </p:sp>
      <p:sp>
        <p:nvSpPr>
          <p:cNvPr id="195" name="Isosceles Triangle 151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8427" y="716110"/>
            <a:ext cx="225581" cy="19446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2155330" y="1395469"/>
            <a:ext cx="5620644" cy="2852072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Autofit/>
          </a:bodyPr>
          <a:lstStyle/>
          <a:p>
            <a:pPr marL="0" lvl="0" indent="-228600" defTabSz="914400"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</a:pPr>
            <a:r>
              <a:rPr lang="en-US" sz="1600" dirty="0">
                <a:highlight>
                  <a:srgbClr val="FFFFFF"/>
                </a:highlight>
              </a:rPr>
              <a:t>Conflict is a natural part of any team as people have different ideas, needs and perspectives.</a:t>
            </a:r>
          </a:p>
          <a:p>
            <a:pPr marL="0" lvl="0" indent="-228600" defTabSz="914400">
              <a:spcBef>
                <a:spcPts val="120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</a:pPr>
            <a:r>
              <a:rPr lang="en-US" sz="1600" dirty="0">
                <a:highlight>
                  <a:srgbClr val="FFFFFF"/>
                </a:highlight>
              </a:rPr>
              <a:t>When resolved properly, conflict can help teams grow, uncover better solutions and strengthen relationships.</a:t>
            </a:r>
          </a:p>
          <a:p>
            <a:pPr marL="0" lvl="0" indent="-228600" defTabSz="914400">
              <a:spcBef>
                <a:spcPts val="120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</a:pPr>
            <a:r>
              <a:rPr lang="en-US" sz="1600" dirty="0">
                <a:highlight>
                  <a:srgbClr val="FFFFFF"/>
                </a:highlight>
              </a:rPr>
              <a:t>Brainstorm examples of positive and negative conflict you have experienced.</a:t>
            </a:r>
          </a:p>
          <a:p>
            <a:pPr marL="0" lvl="0" indent="-228600" defTabSz="914400">
              <a:spcBef>
                <a:spcPts val="1200"/>
              </a:spcBef>
              <a:spcAft>
                <a:spcPts val="1200"/>
              </a:spcAft>
              <a:buSzPct val="110000"/>
              <a:buFont typeface="Wingdings" panose="05000000000000000000" pitchFamily="2" charset="2"/>
              <a:buChar char="§"/>
            </a:pPr>
            <a:r>
              <a:rPr lang="en-US" sz="1600" dirty="0">
                <a:highlight>
                  <a:srgbClr val="FFFFFF"/>
                </a:highlight>
              </a:rPr>
              <a:t>Learning effective conflict resolution skills will help school teams and future careers.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>
            <a:extLst>
              <a:ext uri="{FF2B5EF4-FFF2-40B4-BE49-F238E27FC236}">
                <a16:creationId xmlns:a16="http://schemas.microsoft.com/office/drawing/2014/main" id="{15E1AC81-83F2-45A8-9054-15570F4E2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5139928"/>
            <a:chOff x="-417513" y="0"/>
            <a:chExt cx="12584114" cy="6853238"/>
          </a:xfrm>
        </p:grpSpPr>
        <p:sp>
          <p:nvSpPr>
            <p:cNvPr id="101" name="Freeform 5">
              <a:extLst>
                <a:ext uri="{FF2B5EF4-FFF2-40B4-BE49-F238E27FC236}">
                  <a16:creationId xmlns:a16="http://schemas.microsoft.com/office/drawing/2014/main" id="{B15AA7C5-9BFE-4B90-A119-467AFACE9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6">
              <a:extLst>
                <a:ext uri="{FF2B5EF4-FFF2-40B4-BE49-F238E27FC236}">
                  <a16:creationId xmlns:a16="http://schemas.microsoft.com/office/drawing/2014/main" id="{944AB87D-35AF-4719-9940-5822E7702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7">
              <a:extLst>
                <a:ext uri="{FF2B5EF4-FFF2-40B4-BE49-F238E27FC236}">
                  <a16:creationId xmlns:a16="http://schemas.microsoft.com/office/drawing/2014/main" id="{E8B33BE3-7890-4628-9322-7EFBA3375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8">
              <a:extLst>
                <a:ext uri="{FF2B5EF4-FFF2-40B4-BE49-F238E27FC236}">
                  <a16:creationId xmlns:a16="http://schemas.microsoft.com/office/drawing/2014/main" id="{01AD3ECF-519E-45E2-99DA-F5C1B5071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9">
              <a:extLst>
                <a:ext uri="{FF2B5EF4-FFF2-40B4-BE49-F238E27FC236}">
                  <a16:creationId xmlns:a16="http://schemas.microsoft.com/office/drawing/2014/main" id="{C050E700-0FF1-4D25-B54C-84BA04FCD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10">
              <a:extLst>
                <a:ext uri="{FF2B5EF4-FFF2-40B4-BE49-F238E27FC236}">
                  <a16:creationId xmlns:a16="http://schemas.microsoft.com/office/drawing/2014/main" id="{720D9C11-F5C9-41B0-B2F2-EE20BC3D0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11">
              <a:extLst>
                <a:ext uri="{FF2B5EF4-FFF2-40B4-BE49-F238E27FC236}">
                  <a16:creationId xmlns:a16="http://schemas.microsoft.com/office/drawing/2014/main" id="{623A9DA0-857E-4CDE-80EA-F30F1CE55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12">
              <a:extLst>
                <a:ext uri="{FF2B5EF4-FFF2-40B4-BE49-F238E27FC236}">
                  <a16:creationId xmlns:a16="http://schemas.microsoft.com/office/drawing/2014/main" id="{C48B8F4C-2C83-46F6-AFCD-58166AEB1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13">
              <a:extLst>
                <a:ext uri="{FF2B5EF4-FFF2-40B4-BE49-F238E27FC236}">
                  <a16:creationId xmlns:a16="http://schemas.microsoft.com/office/drawing/2014/main" id="{234C3795-C44D-41A7-A8F6-891387A66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14">
              <a:extLst>
                <a:ext uri="{FF2B5EF4-FFF2-40B4-BE49-F238E27FC236}">
                  <a16:creationId xmlns:a16="http://schemas.microsoft.com/office/drawing/2014/main" id="{91CC36F4-5DFA-4954-B354-97B180E98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15">
              <a:extLst>
                <a:ext uri="{FF2B5EF4-FFF2-40B4-BE49-F238E27FC236}">
                  <a16:creationId xmlns:a16="http://schemas.microsoft.com/office/drawing/2014/main" id="{7087A08E-C024-457D-8F99-1F340CED6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16">
              <a:extLst>
                <a:ext uri="{FF2B5EF4-FFF2-40B4-BE49-F238E27FC236}">
                  <a16:creationId xmlns:a16="http://schemas.microsoft.com/office/drawing/2014/main" id="{61CFBC61-7F57-45D7-860E-BF51B0EDA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7">
              <a:extLst>
                <a:ext uri="{FF2B5EF4-FFF2-40B4-BE49-F238E27FC236}">
                  <a16:creationId xmlns:a16="http://schemas.microsoft.com/office/drawing/2014/main" id="{2591C3DB-4880-431E-BC3D-37F1378AC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18">
              <a:extLst>
                <a:ext uri="{FF2B5EF4-FFF2-40B4-BE49-F238E27FC236}">
                  <a16:creationId xmlns:a16="http://schemas.microsoft.com/office/drawing/2014/main" id="{79557EFE-4199-4E24-8A13-1B9CC1715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19">
              <a:extLst>
                <a:ext uri="{FF2B5EF4-FFF2-40B4-BE49-F238E27FC236}">
                  <a16:creationId xmlns:a16="http://schemas.microsoft.com/office/drawing/2014/main" id="{0B965615-6052-4907-A136-9CAD14604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20">
              <a:extLst>
                <a:ext uri="{FF2B5EF4-FFF2-40B4-BE49-F238E27FC236}">
                  <a16:creationId xmlns:a16="http://schemas.microsoft.com/office/drawing/2014/main" id="{F788FFC4-205D-47C1-91E7-DD1A52E0A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21">
              <a:extLst>
                <a:ext uri="{FF2B5EF4-FFF2-40B4-BE49-F238E27FC236}">
                  <a16:creationId xmlns:a16="http://schemas.microsoft.com/office/drawing/2014/main" id="{462FADD6-C927-46ED-A6E6-273B35C2F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22">
              <a:extLst>
                <a:ext uri="{FF2B5EF4-FFF2-40B4-BE49-F238E27FC236}">
                  <a16:creationId xmlns:a16="http://schemas.microsoft.com/office/drawing/2014/main" id="{AF64005E-134D-4444-9425-FB1C18898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23">
              <a:extLst>
                <a:ext uri="{FF2B5EF4-FFF2-40B4-BE49-F238E27FC236}">
                  <a16:creationId xmlns:a16="http://schemas.microsoft.com/office/drawing/2014/main" id="{E2565CA7-A8CB-463D-8D25-4F41235BC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24">
              <a:extLst>
                <a:ext uri="{FF2B5EF4-FFF2-40B4-BE49-F238E27FC236}">
                  <a16:creationId xmlns:a16="http://schemas.microsoft.com/office/drawing/2014/main" id="{41ABBFC0-4EEA-4634-A73B-945729D6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25">
              <a:extLst>
                <a:ext uri="{FF2B5EF4-FFF2-40B4-BE49-F238E27FC236}">
                  <a16:creationId xmlns:a16="http://schemas.microsoft.com/office/drawing/2014/main" id="{E422F11F-726A-4A93-9D1B-B1400B061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FBF129BC-EA9E-4D20-898B-399F7727D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108" y="1274691"/>
            <a:ext cx="2755857" cy="2602816"/>
            <a:chOff x="697883" y="1816768"/>
            <a:chExt cx="3674476" cy="3470421"/>
          </a:xfrm>
        </p:grpSpPr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CFF42BAE-3249-46C8-9108-A83C87206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75" name="Isosceles Triangle 22">
              <a:extLst>
                <a:ext uri="{FF2B5EF4-FFF2-40B4-BE49-F238E27FC236}">
                  <a16:creationId xmlns:a16="http://schemas.microsoft.com/office/drawing/2014/main" id="{4DDE2BA8-4174-4A99-BB09-0BA28F26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4A893933-F7DD-4DA6-85C7-4CFF58741E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77" name="Rectangle 176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519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5139928"/>
            <a:chOff x="-417513" y="0"/>
            <a:chExt cx="12584114" cy="6853238"/>
          </a:xfrm>
        </p:grpSpPr>
        <p:sp>
          <p:nvSpPr>
            <p:cNvPr id="179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200" name="Rectangle 199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2748" y="0"/>
            <a:ext cx="7701252" cy="51519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2160363" y="631031"/>
            <a:ext cx="4673143" cy="922927"/>
          </a:xfrm>
          <a:prstGeom prst="rect">
            <a:avLst/>
          </a:prstGeom>
        </p:spPr>
        <p:txBody>
          <a:bodyPr spcFirstLastPara="1" vert="horz" lIns="228600" tIns="228600" rIns="228600" bIns="228600" rtlCol="0" anchor="t" anchorCtr="0">
            <a:normAutofit/>
          </a:bodyPr>
          <a:lstStyle/>
          <a:p>
            <a:pPr marL="0" lvl="0" indent="0" algn="l" defTabSz="914400">
              <a:spcBef>
                <a:spcPct val="0"/>
              </a:spcBef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en-US" sz="2300" spc="-150" dirty="0">
                <a:solidFill>
                  <a:schemeClr val="accent1"/>
                </a:solidFill>
                <a:highlight>
                  <a:srgbClr val="FFFFFF"/>
                </a:highlight>
              </a:rPr>
              <a:t>Listen First</a:t>
            </a:r>
            <a:endParaRPr lang="en-US" sz="2300" spc="-150" dirty="0">
              <a:solidFill>
                <a:schemeClr val="accent1"/>
              </a:solidFill>
            </a:endParaRPr>
          </a:p>
        </p:txBody>
      </p:sp>
      <p:sp>
        <p:nvSpPr>
          <p:cNvPr id="201" name="Isosceles Triangle 157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8427" y="716110"/>
            <a:ext cx="225581" cy="19446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2160365" y="1686784"/>
            <a:ext cx="5966843" cy="2852072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Autofit/>
          </a:bodyPr>
          <a:lstStyle/>
          <a:p>
            <a:pPr marL="0" lvl="0" indent="-228600" defTabSz="914400"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</a:pPr>
            <a:r>
              <a:rPr lang="en-US" sz="1600" dirty="0">
                <a:highlight>
                  <a:srgbClr val="FFFFFF"/>
                </a:highlight>
              </a:rPr>
              <a:t>Listening is the most important skill because it shows respect and helps deescalate emotions.</a:t>
            </a:r>
          </a:p>
          <a:p>
            <a:pPr marL="0" lvl="0" indent="-228600" defTabSz="914400">
              <a:spcBef>
                <a:spcPts val="120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</a:pPr>
            <a:r>
              <a:rPr lang="en-US" sz="1600" dirty="0">
                <a:highlight>
                  <a:srgbClr val="FFFFFF"/>
                </a:highlight>
              </a:rPr>
              <a:t>Show 2-3 minutes of video which illustrates how open-ended questions help us listen to understand others.</a:t>
            </a:r>
          </a:p>
          <a:p>
            <a:pPr marL="0" lvl="0" indent="-228600" defTabSz="914400">
              <a:spcBef>
                <a:spcPts val="1200"/>
              </a:spcBef>
              <a:spcAft>
                <a:spcPts val="1200"/>
              </a:spcAft>
              <a:buSzPct val="110000"/>
              <a:buFont typeface="Wingdings" panose="05000000000000000000" pitchFamily="2" charset="2"/>
              <a:buChar char="§"/>
            </a:pPr>
            <a:r>
              <a:rPr lang="en-US" sz="1600" dirty="0">
                <a:highlight>
                  <a:srgbClr val="FFFFFF"/>
                </a:highlight>
              </a:rPr>
              <a:t>Practice active listening skills by turning to a partner and taking turns sharing an example conflict, while the other listens without interruption. (Now listeners summarize back what you heard)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200250" y="236134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 dirty="0">
                <a:solidFill>
                  <a:srgbClr val="FF0000"/>
                </a:solidFill>
                <a:highlight>
                  <a:srgbClr val="FFFFFF"/>
                </a:highlight>
              </a:rPr>
              <a:t>Uncover the Root Cause</a:t>
            </a:r>
            <a:endParaRPr sz="2300" dirty="0">
              <a:solidFill>
                <a:srgbClr val="FF0000"/>
              </a:solidFill>
            </a:endParaRPr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200250" y="672487"/>
            <a:ext cx="4566875" cy="25368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4761"/>
              <a:buFont typeface="Arial"/>
              <a:buNone/>
            </a:pPr>
            <a:endParaRPr sz="1050" dirty="0">
              <a:solidFill>
                <a:srgbClr val="161925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6666"/>
              <a:buFont typeface="Arial"/>
              <a:buNone/>
            </a:pPr>
            <a:r>
              <a:rPr lang="en" sz="2900" dirty="0">
                <a:solidFill>
                  <a:srgbClr val="161925"/>
                </a:solidFill>
                <a:highlight>
                  <a:srgbClr val="FFFFFF"/>
                </a:highlight>
              </a:rPr>
              <a:t>•3 main causes of workplace/team conflict: different priorities, miscommunication, personality clashes.</a:t>
            </a:r>
            <a:endParaRPr sz="2900" dirty="0">
              <a:solidFill>
                <a:srgbClr val="161925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6666"/>
              <a:buFont typeface="Arial"/>
              <a:buNone/>
            </a:pPr>
            <a:r>
              <a:rPr lang="en" sz="2900" dirty="0">
                <a:solidFill>
                  <a:srgbClr val="161925"/>
                </a:solidFill>
                <a:highlight>
                  <a:srgbClr val="FFFFFF"/>
                </a:highlight>
              </a:rPr>
              <a:t>•Share your own examples of each.</a:t>
            </a:r>
            <a:endParaRPr sz="2900" dirty="0">
              <a:solidFill>
                <a:srgbClr val="161925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900" dirty="0">
                <a:solidFill>
                  <a:srgbClr val="161925"/>
                </a:solidFill>
                <a:highlight>
                  <a:srgbClr val="FFFFFF"/>
                </a:highlight>
              </a:rPr>
              <a:t>•Use a tree visualization to show how the surface conflict is just a symptom - the root cause lies deeper.</a:t>
            </a:r>
            <a:endParaRPr sz="2900" dirty="0"/>
          </a:p>
        </p:txBody>
      </p:sp>
      <p:pic>
        <p:nvPicPr>
          <p:cNvPr id="105" name="Google Shape;10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1164" y="236134"/>
            <a:ext cx="4122836" cy="263257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8" name="Google Shape;106;p16">
            <a:extLst>
              <a:ext uri="{FF2B5EF4-FFF2-40B4-BE49-F238E27FC236}">
                <a16:creationId xmlns:a16="http://schemas.microsoft.com/office/drawing/2014/main" id="{34C78CDA-9653-CEF8-9DBD-87BD9A95B3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9894628"/>
              </p:ext>
            </p:extLst>
          </p:nvPr>
        </p:nvGraphicFramePr>
        <p:xfrm>
          <a:off x="200250" y="3229800"/>
          <a:ext cx="8743500" cy="191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A517D76-CE12-47A5-BD95-9A8F05070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44532"/>
            <a:ext cx="9386886" cy="5192848"/>
            <a:chOff x="-329674" y="-51881"/>
            <a:chExt cx="12515851" cy="6923798"/>
          </a:xfrm>
        </p:grpSpPr>
        <p:sp>
          <p:nvSpPr>
            <p:cNvPr id="122" name="Freeform 5">
              <a:extLst>
                <a:ext uri="{FF2B5EF4-FFF2-40B4-BE49-F238E27FC236}">
                  <a16:creationId xmlns:a16="http://schemas.microsoft.com/office/drawing/2014/main" id="{A2F2F994-D93C-4552-B9AD-DA9E8C94B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6">
              <a:extLst>
                <a:ext uri="{FF2B5EF4-FFF2-40B4-BE49-F238E27FC236}">
                  <a16:creationId xmlns:a16="http://schemas.microsoft.com/office/drawing/2014/main" id="{502B8064-B713-4DB8-AC36-3E576B348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7">
              <a:extLst>
                <a:ext uri="{FF2B5EF4-FFF2-40B4-BE49-F238E27FC236}">
                  <a16:creationId xmlns:a16="http://schemas.microsoft.com/office/drawing/2014/main" id="{1D700A84-AE55-4EDE-A656-62806F504E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8">
              <a:extLst>
                <a:ext uri="{FF2B5EF4-FFF2-40B4-BE49-F238E27FC236}">
                  <a16:creationId xmlns:a16="http://schemas.microsoft.com/office/drawing/2014/main" id="{E04FC3D0-B839-4900-B5C8-86C794457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9">
              <a:extLst>
                <a:ext uri="{FF2B5EF4-FFF2-40B4-BE49-F238E27FC236}">
                  <a16:creationId xmlns:a16="http://schemas.microsoft.com/office/drawing/2014/main" id="{731A8D63-72B9-496F-BB43-DDD90FC7E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10">
              <a:extLst>
                <a:ext uri="{FF2B5EF4-FFF2-40B4-BE49-F238E27FC236}">
                  <a16:creationId xmlns:a16="http://schemas.microsoft.com/office/drawing/2014/main" id="{5B167ED7-B36F-4DDE-B273-7A309BD0F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11">
              <a:extLst>
                <a:ext uri="{FF2B5EF4-FFF2-40B4-BE49-F238E27FC236}">
                  <a16:creationId xmlns:a16="http://schemas.microsoft.com/office/drawing/2014/main" id="{1178D32B-E32A-4691-84EB-5FE693D3B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12">
              <a:extLst>
                <a:ext uri="{FF2B5EF4-FFF2-40B4-BE49-F238E27FC236}">
                  <a16:creationId xmlns:a16="http://schemas.microsoft.com/office/drawing/2014/main" id="{AB800FF0-63F8-4B30-96F4-E9601D02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13">
              <a:extLst>
                <a:ext uri="{FF2B5EF4-FFF2-40B4-BE49-F238E27FC236}">
                  <a16:creationId xmlns:a16="http://schemas.microsoft.com/office/drawing/2014/main" id="{A4616F81-02F6-4A18-949C-FB6CBA200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14">
              <a:extLst>
                <a:ext uri="{FF2B5EF4-FFF2-40B4-BE49-F238E27FC236}">
                  <a16:creationId xmlns:a16="http://schemas.microsoft.com/office/drawing/2014/main" id="{D31D2123-B363-42F3-8A04-43048C7BA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15">
              <a:extLst>
                <a:ext uri="{FF2B5EF4-FFF2-40B4-BE49-F238E27FC236}">
                  <a16:creationId xmlns:a16="http://schemas.microsoft.com/office/drawing/2014/main" id="{C60973D3-0B9D-465C-8FD3-266BBA49E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16">
              <a:extLst>
                <a:ext uri="{FF2B5EF4-FFF2-40B4-BE49-F238E27FC236}">
                  <a16:creationId xmlns:a16="http://schemas.microsoft.com/office/drawing/2014/main" id="{C6655AC3-A1D6-4A0B-861F-F94CB5F0D1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17">
              <a:extLst>
                <a:ext uri="{FF2B5EF4-FFF2-40B4-BE49-F238E27FC236}">
                  <a16:creationId xmlns:a16="http://schemas.microsoft.com/office/drawing/2014/main" id="{E8850C4A-AFA5-499E-8E1C-176A59C88B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18">
              <a:extLst>
                <a:ext uri="{FF2B5EF4-FFF2-40B4-BE49-F238E27FC236}">
                  <a16:creationId xmlns:a16="http://schemas.microsoft.com/office/drawing/2014/main" id="{8C06F8D4-97B5-4836-AD19-2151421B0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19">
              <a:extLst>
                <a:ext uri="{FF2B5EF4-FFF2-40B4-BE49-F238E27FC236}">
                  <a16:creationId xmlns:a16="http://schemas.microsoft.com/office/drawing/2014/main" id="{89A2942D-1C1B-4AFF-9818-DA7B73EA48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20">
              <a:extLst>
                <a:ext uri="{FF2B5EF4-FFF2-40B4-BE49-F238E27FC236}">
                  <a16:creationId xmlns:a16="http://schemas.microsoft.com/office/drawing/2014/main" id="{2B61C5D3-5852-403F-B4BA-A64B93312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21">
              <a:extLst>
                <a:ext uri="{FF2B5EF4-FFF2-40B4-BE49-F238E27FC236}">
                  <a16:creationId xmlns:a16="http://schemas.microsoft.com/office/drawing/2014/main" id="{EF62A1A7-26C1-4804-93CB-A07F356CA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22">
              <a:extLst>
                <a:ext uri="{FF2B5EF4-FFF2-40B4-BE49-F238E27FC236}">
                  <a16:creationId xmlns:a16="http://schemas.microsoft.com/office/drawing/2014/main" id="{490A1082-3E3A-4C61-9613-910BB024A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23">
              <a:extLst>
                <a:ext uri="{FF2B5EF4-FFF2-40B4-BE49-F238E27FC236}">
                  <a16:creationId xmlns:a16="http://schemas.microsoft.com/office/drawing/2014/main" id="{5F452D69-A1DB-4A06-B933-896AED861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445D6626-A6F2-4475-922C-BE42D3365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51969" y="889862"/>
            <a:ext cx="6636259" cy="3358450"/>
            <a:chOff x="1669293" y="1186483"/>
            <a:chExt cx="8848345" cy="4477933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0ECFEB13-5D98-43DB-8DFF-78327AE13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4" name="Isosceles Triangle 143">
              <a:extLst>
                <a:ext uri="{FF2B5EF4-FFF2-40B4-BE49-F238E27FC236}">
                  <a16:creationId xmlns:a16="http://schemas.microsoft.com/office/drawing/2014/main" id="{29DA4AFD-8D10-4660-A842-40F4D1434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F2DBAFF0-48F5-43BB-87C6-CE56A16B6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147" name="Rectangle 146">
            <a:extLst>
              <a:ext uri="{FF2B5EF4-FFF2-40B4-BE49-F238E27FC236}">
                <a16:creationId xmlns:a16="http://schemas.microsoft.com/office/drawing/2014/main" id="{970A98CA-71CF-41CD-937B-850795886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6F326EE7-A508-4EF7-AFBF-63D7A596E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44532"/>
            <a:ext cx="9386886" cy="5192848"/>
            <a:chOff x="-329674" y="-51881"/>
            <a:chExt cx="12515851" cy="6923798"/>
          </a:xfrm>
        </p:grpSpPr>
        <p:sp>
          <p:nvSpPr>
            <p:cNvPr id="150" name="Freeform 5">
              <a:extLst>
                <a:ext uri="{FF2B5EF4-FFF2-40B4-BE49-F238E27FC236}">
                  <a16:creationId xmlns:a16="http://schemas.microsoft.com/office/drawing/2014/main" id="{E5D2B1BD-1F12-4523-A9CC-D3186D5426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6">
              <a:extLst>
                <a:ext uri="{FF2B5EF4-FFF2-40B4-BE49-F238E27FC236}">
                  <a16:creationId xmlns:a16="http://schemas.microsoft.com/office/drawing/2014/main" id="{741741D2-ED67-4813-83F3-5EB418BB6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7">
              <a:extLst>
                <a:ext uri="{FF2B5EF4-FFF2-40B4-BE49-F238E27FC236}">
                  <a16:creationId xmlns:a16="http://schemas.microsoft.com/office/drawing/2014/main" id="{FF2A87CA-AEEF-44CB-AE35-AA98FE9B44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8">
              <a:extLst>
                <a:ext uri="{FF2B5EF4-FFF2-40B4-BE49-F238E27FC236}">
                  <a16:creationId xmlns:a16="http://schemas.microsoft.com/office/drawing/2014/main" id="{651423C2-A694-4809-8972-E7C432E60E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9">
              <a:extLst>
                <a:ext uri="{FF2B5EF4-FFF2-40B4-BE49-F238E27FC236}">
                  <a16:creationId xmlns:a16="http://schemas.microsoft.com/office/drawing/2014/main" id="{B49B31D5-A22A-4C8A-8516-3DEEFAF46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0">
              <a:extLst>
                <a:ext uri="{FF2B5EF4-FFF2-40B4-BE49-F238E27FC236}">
                  <a16:creationId xmlns:a16="http://schemas.microsoft.com/office/drawing/2014/main" id="{177DF76B-4383-4F06-8125-43E9162D27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1">
              <a:extLst>
                <a:ext uri="{FF2B5EF4-FFF2-40B4-BE49-F238E27FC236}">
                  <a16:creationId xmlns:a16="http://schemas.microsoft.com/office/drawing/2014/main" id="{1F488673-3613-4D34-BF97-A4B6ADA63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2">
              <a:extLst>
                <a:ext uri="{FF2B5EF4-FFF2-40B4-BE49-F238E27FC236}">
                  <a16:creationId xmlns:a16="http://schemas.microsoft.com/office/drawing/2014/main" id="{26877494-71D4-4879-8E63-55A8239AB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3">
              <a:extLst>
                <a:ext uri="{FF2B5EF4-FFF2-40B4-BE49-F238E27FC236}">
                  <a16:creationId xmlns:a16="http://schemas.microsoft.com/office/drawing/2014/main" id="{8DC06A40-DE2B-41AF-A528-2E900DD56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4">
              <a:extLst>
                <a:ext uri="{FF2B5EF4-FFF2-40B4-BE49-F238E27FC236}">
                  <a16:creationId xmlns:a16="http://schemas.microsoft.com/office/drawing/2014/main" id="{768B663C-FBC1-4556-9328-EAF4995DC2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5">
              <a:extLst>
                <a:ext uri="{FF2B5EF4-FFF2-40B4-BE49-F238E27FC236}">
                  <a16:creationId xmlns:a16="http://schemas.microsoft.com/office/drawing/2014/main" id="{2BD7EBB2-5F33-4651-9A8D-22BB0EFEC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6">
              <a:extLst>
                <a:ext uri="{FF2B5EF4-FFF2-40B4-BE49-F238E27FC236}">
                  <a16:creationId xmlns:a16="http://schemas.microsoft.com/office/drawing/2014/main" id="{515B1D80-2CCA-480A-9E73-5AE4D385D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7">
              <a:extLst>
                <a:ext uri="{FF2B5EF4-FFF2-40B4-BE49-F238E27FC236}">
                  <a16:creationId xmlns:a16="http://schemas.microsoft.com/office/drawing/2014/main" id="{FDBE8DEF-819D-4AA7-8815-52EB22ACF0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8">
              <a:extLst>
                <a:ext uri="{FF2B5EF4-FFF2-40B4-BE49-F238E27FC236}">
                  <a16:creationId xmlns:a16="http://schemas.microsoft.com/office/drawing/2014/main" id="{AE90681D-42FE-4C0F-80CA-EA05785E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9">
              <a:extLst>
                <a:ext uri="{FF2B5EF4-FFF2-40B4-BE49-F238E27FC236}">
                  <a16:creationId xmlns:a16="http://schemas.microsoft.com/office/drawing/2014/main" id="{FA86AD07-319B-411F-AC45-AA52F8D3C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0">
              <a:extLst>
                <a:ext uri="{FF2B5EF4-FFF2-40B4-BE49-F238E27FC236}">
                  <a16:creationId xmlns:a16="http://schemas.microsoft.com/office/drawing/2014/main" id="{C859D20C-F34C-48EB-BE36-9CEE77C2C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21">
              <a:extLst>
                <a:ext uri="{FF2B5EF4-FFF2-40B4-BE49-F238E27FC236}">
                  <a16:creationId xmlns:a16="http://schemas.microsoft.com/office/drawing/2014/main" id="{E65C4ECC-A417-4C0C-B0DA-45536454B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2">
              <a:extLst>
                <a:ext uri="{FF2B5EF4-FFF2-40B4-BE49-F238E27FC236}">
                  <a16:creationId xmlns:a16="http://schemas.microsoft.com/office/drawing/2014/main" id="{CC6F4AC2-FAA9-45AD-A4BC-8237BCE702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3">
              <a:extLst>
                <a:ext uri="{FF2B5EF4-FFF2-40B4-BE49-F238E27FC236}">
                  <a16:creationId xmlns:a16="http://schemas.microsoft.com/office/drawing/2014/main" id="{4A9DE6F0-4620-4084-B281-FE044DB2C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0" name="Rectangle 169">
            <a:extLst>
              <a:ext uri="{FF2B5EF4-FFF2-40B4-BE49-F238E27FC236}">
                <a16:creationId xmlns:a16="http://schemas.microsoft.com/office/drawing/2014/main" id="{57FEE73E-FB69-4E9E-BF08-78CA18862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4" y="0"/>
            <a:ext cx="9143771" cy="314844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9D45FA45-1472-4C71-BA56-6BFB628AD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717"/>
            <a:ext cx="9144574" cy="1328455"/>
            <a:chOff x="1" y="3893141"/>
            <a:chExt cx="12192755" cy="1771275"/>
          </a:xfrm>
        </p:grpSpPr>
        <p:sp>
          <p:nvSpPr>
            <p:cNvPr id="173" name="Isosceles Triangle 39">
              <a:extLst>
                <a:ext uri="{FF2B5EF4-FFF2-40B4-BE49-F238E27FC236}">
                  <a16:creationId xmlns:a16="http://schemas.microsoft.com/office/drawing/2014/main" id="{72B03240-6F06-45A1-9634-C4D45839D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43366D9C-D995-48FE-B2BD-ECE2EE2A4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1271085" y="3561259"/>
            <a:ext cx="6625241" cy="545811"/>
          </a:xfrm>
          <a:prstGeom prst="rect">
            <a:avLst/>
          </a:prstGeom>
        </p:spPr>
        <p:txBody>
          <a:bodyPr spcFirstLastPara="1" vert="horz" lIns="228600" tIns="228600" rIns="228600" bIns="0" rtlCol="0" anchor="b" anchorCtr="0">
            <a:normAutofit/>
          </a:bodyPr>
          <a:lstStyle/>
          <a:p>
            <a:pPr marL="0" lvl="0" indent="0" defTabSz="914400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en-US" sz="1200" spc="-150">
                <a:solidFill>
                  <a:srgbClr val="FFFEFF"/>
                </a:solidFill>
                <a:highlight>
                  <a:srgbClr val="FFFFFF"/>
                </a:highlight>
              </a:rPr>
              <a:t>Focus on Interests</a:t>
            </a:r>
            <a:endParaRPr lang="en-US" sz="1200" spc="-150">
              <a:solidFill>
                <a:srgbClr val="FFFEFF"/>
              </a:solidFill>
            </a:endParaRPr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0631" y="222692"/>
            <a:ext cx="4785705" cy="26499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defTabSz="356616">
              <a:buNone/>
            </a:pPr>
            <a:endParaRPr lang="en-US" sz="1400" kern="1200" dirty="0">
              <a:solidFill>
                <a:srgbClr val="161925"/>
              </a:solidFill>
              <a:effectLst/>
              <a:highlight>
                <a:srgbClr val="FFFFFF"/>
              </a:highlight>
              <a:latin typeface="+mn-lt"/>
              <a:ea typeface="+mn-ea"/>
              <a:cs typeface="+mn-cs"/>
            </a:endParaRPr>
          </a:p>
          <a:p>
            <a:pPr marL="0" indent="0" defTabSz="356616">
              <a:spcBef>
                <a:spcPts val="624"/>
              </a:spcBef>
              <a:buNone/>
            </a:pPr>
            <a:r>
              <a:rPr lang="en-US" sz="1600" kern="1200" dirty="0">
                <a:solidFill>
                  <a:srgbClr val="161925"/>
                </a:solidFill>
                <a:effectLst/>
                <a:highlight>
                  <a:srgbClr val="FFFFFF"/>
                </a:highlight>
                <a:latin typeface="+mn-lt"/>
                <a:ea typeface="+mn-ea"/>
                <a:cs typeface="+mn-cs"/>
              </a:rPr>
              <a:t>•Positions are our stated demands while interests are the underlying needs and goals.</a:t>
            </a:r>
          </a:p>
          <a:p>
            <a:pPr marL="0" indent="0" defTabSz="356616">
              <a:spcBef>
                <a:spcPts val="624"/>
              </a:spcBef>
              <a:buNone/>
            </a:pPr>
            <a:r>
              <a:rPr lang="en-US" sz="1600" kern="1200" dirty="0">
                <a:solidFill>
                  <a:srgbClr val="161925"/>
                </a:solidFill>
                <a:effectLst/>
                <a:highlight>
                  <a:srgbClr val="FFFFFF"/>
                </a:highlight>
                <a:latin typeface="+mn-lt"/>
                <a:ea typeface="+mn-ea"/>
                <a:cs typeface="+mn-cs"/>
              </a:rPr>
              <a:t>•Venn diagram represents conflicting parties. Where circles overlap is shared interests - the common ground is on-time delivery &amp; cost-effectiveness.</a:t>
            </a:r>
          </a:p>
          <a:p>
            <a:pPr marL="0" indent="0" defTabSz="356616">
              <a:spcBef>
                <a:spcPts val="624"/>
              </a:spcBef>
              <a:spcAft>
                <a:spcPts val="624"/>
              </a:spcAft>
              <a:buNone/>
            </a:pPr>
            <a:r>
              <a:rPr lang="en-US" sz="1600" kern="1200" dirty="0">
                <a:solidFill>
                  <a:srgbClr val="161925"/>
                </a:solidFill>
                <a:effectLst/>
                <a:highlight>
                  <a:srgbClr val="FFFFFF"/>
                </a:highlight>
                <a:latin typeface="+mn-lt"/>
                <a:ea typeface="+mn-ea"/>
                <a:cs typeface="+mn-cs"/>
              </a:rPr>
              <a:t>•Practice identifying interests behind opposing positions on an issue they're familiar with.</a:t>
            </a:r>
            <a:endParaRPr lang="en-US" sz="1600" dirty="0"/>
          </a:p>
        </p:txBody>
      </p:sp>
      <p:pic>
        <p:nvPicPr>
          <p:cNvPr id="113" name="Google Shape;11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1728" y="268588"/>
            <a:ext cx="3684109" cy="266277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 txBox="1"/>
          <p:nvPr/>
        </p:nvSpPr>
        <p:spPr>
          <a:xfrm>
            <a:off x="5598779" y="1004003"/>
            <a:ext cx="1144331" cy="733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237744">
              <a:spcAft>
                <a:spcPts val="600"/>
              </a:spcAft>
            </a:pPr>
            <a:r>
              <a:rPr lang="en-US" sz="1000" kern="12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. Efficiency</a:t>
            </a:r>
            <a:br>
              <a:rPr lang="en-US" sz="1000" kern="12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</a:br>
            <a:endParaRPr lang="en-US" sz="1000" kern="1200" dirty="0">
              <a:solidFill>
                <a:schemeClr val="tx1"/>
              </a:solidFill>
              <a:latin typeface="Lato"/>
              <a:ea typeface="Lato"/>
              <a:cs typeface="Lato"/>
              <a:sym typeface="Lato"/>
            </a:endParaRPr>
          </a:p>
          <a:p>
            <a:pPr defTabSz="237744">
              <a:spcAft>
                <a:spcPts val="600"/>
              </a:spcAft>
            </a:pPr>
            <a:r>
              <a:rPr lang="en-US" sz="1000" kern="12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. Flexibility</a:t>
            </a:r>
            <a:br>
              <a:rPr lang="en-US" sz="1000" kern="12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</a:br>
            <a:endParaRPr lang="en-US" sz="1000" kern="1200" dirty="0">
              <a:solidFill>
                <a:schemeClr val="tx1"/>
              </a:solidFill>
              <a:latin typeface="Lato"/>
              <a:ea typeface="Lato"/>
              <a:cs typeface="Lato"/>
              <a:sym typeface="Lato"/>
            </a:endParaRPr>
          </a:p>
          <a:p>
            <a:pPr defTabSz="237744">
              <a:spcAft>
                <a:spcPts val="600"/>
              </a:spcAft>
            </a:pPr>
            <a:r>
              <a:rPr lang="en-US" sz="1000" kern="12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. Quality Work</a:t>
            </a:r>
            <a:endParaRPr lang="en-US" sz="10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7602788" y="1166153"/>
            <a:ext cx="870826" cy="507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237744">
              <a:spcAft>
                <a:spcPts val="600"/>
              </a:spcAft>
            </a:pPr>
            <a:r>
              <a:rPr lang="en-US" sz="1000" kern="12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. Innovation</a:t>
            </a:r>
            <a:endParaRPr lang="en-US" sz="10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6662261" y="1148589"/>
            <a:ext cx="938760" cy="735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237744">
              <a:spcAft>
                <a:spcPts val="600"/>
              </a:spcAft>
            </a:pPr>
            <a:r>
              <a:rPr lang="en-US" sz="1000" kern="12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. On-time delivery</a:t>
            </a:r>
          </a:p>
          <a:p>
            <a:pPr defTabSz="237744">
              <a:spcAft>
                <a:spcPts val="600"/>
              </a:spcAft>
            </a:pPr>
            <a:r>
              <a:rPr lang="en-US" sz="1000" kern="12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. Cost effectiveness</a:t>
            </a:r>
            <a:endParaRPr lang="en-US" sz="10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86782B-531C-70A8-E4EE-863F461AC94D}"/>
              </a:ext>
            </a:extLst>
          </p:cNvPr>
          <p:cNvSpPr txBox="1"/>
          <p:nvPr/>
        </p:nvSpPr>
        <p:spPr>
          <a:xfrm>
            <a:off x="27230" y="127010"/>
            <a:ext cx="338278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rgbClr val="FF0000"/>
                </a:solidFill>
                <a:latin typeface="+mj-lt"/>
              </a:rPr>
              <a:t>Find common interests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{AF5ACE49-6E83-B545-86C7-FF29543A2BA8}tf16401369</Template>
  <TotalTime>13</TotalTime>
  <Words>359</Words>
  <Application>Microsoft Macintosh PowerPoint</Application>
  <PresentationFormat>On-screen Show (16:9)</PresentationFormat>
  <Paragraphs>31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Rockwell</vt:lpstr>
      <vt:lpstr>Calibri Light</vt:lpstr>
      <vt:lpstr>Arial</vt:lpstr>
      <vt:lpstr>Wingdings</vt:lpstr>
      <vt:lpstr>Lato</vt:lpstr>
      <vt:lpstr>Atlas</vt:lpstr>
      <vt:lpstr>PowerPoint Presentation</vt:lpstr>
      <vt:lpstr>Managing Conflict</vt:lpstr>
      <vt:lpstr>Introduction </vt:lpstr>
      <vt:lpstr>Listen First</vt:lpstr>
      <vt:lpstr>Uncover the Root Cause</vt:lpstr>
      <vt:lpstr>Focus on Interests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karen abrams-christian</cp:lastModifiedBy>
  <cp:revision>3</cp:revision>
  <dcterms:modified xsi:type="dcterms:W3CDTF">2023-10-10T00:33:10Z</dcterms:modified>
</cp:coreProperties>
</file>